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9" r:id="rId4"/>
    <p:sldId id="265" r:id="rId5"/>
    <p:sldId id="264" r:id="rId6"/>
    <p:sldId id="257" r:id="rId7"/>
    <p:sldId id="258" r:id="rId8"/>
    <p:sldId id="261" r:id="rId9"/>
    <p:sldId id="267" r:id="rId10"/>
    <p:sldId id="266" r:id="rId11"/>
    <p:sldId id="262" r:id="rId12"/>
    <p:sldId id="268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57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15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6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4DAA-B90D-4AF9-A7A6-689E058330C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47B77E-E0CE-4875-A872-98D595C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7A64-501E-49B1-8050-CC19AB86E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Checkers AC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C514D0E-FCB6-46D9-8FE1-083CB5528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Partnership for a stronger community</a:t>
            </a:r>
          </a:p>
        </p:txBody>
      </p:sp>
      <p:pic>
        <p:nvPicPr>
          <p:cNvPr id="1026" name="Picture 2" descr="Checkers AC">
            <a:extLst>
              <a:ext uri="{FF2B5EF4-FFF2-40B4-BE49-F238E27FC236}">
                <a16:creationId xmlns:a16="http://schemas.microsoft.com/office/drawing/2014/main" id="{D27830DF-C42B-44C6-A3F9-0F7B6663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6" y="1349461"/>
            <a:ext cx="6115574" cy="17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2502BF-ED07-4498-953E-04C9BA0460AE}"/>
              </a:ext>
            </a:extLst>
          </p:cNvPr>
          <p:cNvSpPr txBox="1"/>
          <p:nvPr/>
        </p:nvSpPr>
        <p:spPr>
          <a:xfrm>
            <a:off x="100668" y="6484690"/>
            <a:ext cx="5729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All images © Diane </a:t>
            </a:r>
            <a:r>
              <a:rPr lang="en-US" sz="900" dirty="0" err="1"/>
              <a:t>Sardes</a:t>
            </a:r>
            <a:r>
              <a:rPr lang="en-US" sz="900" dirty="0"/>
              <a:t> Auspicious Images 2022 unless otherwise noted.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AE791-F854-7A22-729F-931E85DAA1C1}"/>
              </a:ext>
            </a:extLst>
          </p:cNvPr>
          <p:cNvSpPr txBox="1"/>
          <p:nvPr/>
        </p:nvSpPr>
        <p:spPr>
          <a:xfrm>
            <a:off x="5830349" y="6484690"/>
            <a:ext cx="3137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Version 1.5 May 6, 2022</a:t>
            </a:r>
          </a:p>
        </p:txBody>
      </p:sp>
    </p:spTree>
    <p:extLst>
      <p:ext uri="{BB962C8B-B14F-4D97-AF65-F5344CB8AC3E}">
        <p14:creationId xmlns:p14="http://schemas.microsoft.com/office/powerpoint/2010/main" val="153190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USATF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6B876B-E655-43F4-9830-05B72A13260E}"/>
              </a:ext>
            </a:extLst>
          </p:cNvPr>
          <p:cNvSpPr txBox="1">
            <a:spLocks/>
          </p:cNvSpPr>
          <p:nvPr/>
        </p:nvSpPr>
        <p:spPr>
          <a:xfrm>
            <a:off x="609599" y="2160590"/>
            <a:ext cx="6783240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are aiming to become a USATF EDC.</a:t>
            </a:r>
          </a:p>
          <a:p>
            <a:r>
              <a:rPr lang="en-US" dirty="0"/>
              <a:t>In order to do, so we will need to increase the support for our higher performance runners.</a:t>
            </a:r>
          </a:p>
          <a:p>
            <a:pPr lvl="1"/>
            <a:r>
              <a:rPr lang="en-US" b="0" i="0" dirty="0">
                <a:solidFill>
                  <a:srgbClr val="60605B"/>
                </a:solidFill>
                <a:effectLst/>
                <a:latin typeface="nimbus-sans"/>
              </a:rPr>
              <a:t>The "Elite Development Club" designation identifies clubs with the commitment, resources, and record of providing significant assistance to these athletes, thereby making it easier for the athletes to continue high-level, competitive involvement in our sports. – USATF.org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USATF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0711E-6EBE-4FB1-AD16-E324115D4367}"/>
              </a:ext>
            </a:extLst>
          </p:cNvPr>
          <p:cNvSpPr txBox="1">
            <a:spLocks/>
          </p:cNvSpPr>
          <p:nvPr/>
        </p:nvSpPr>
        <p:spPr>
          <a:xfrm>
            <a:off x="609599" y="2160590"/>
            <a:ext cx="6806270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an extension of our USATF club designation and team we have a number of members who travel to national events to represent Checkers AC, obtain hugely valuable personal growth experiences and through their personal successes further Checkers’ campaign to becoming a USATF EDC.</a:t>
            </a:r>
          </a:p>
          <a:p>
            <a:r>
              <a:rPr lang="en-US" dirty="0"/>
              <a:t>Today much of the funding for travel is out-of-pocket with additional funding coming from dedicated fund-raising events organized by the travel team in their free time</a:t>
            </a:r>
          </a:p>
          <a:p>
            <a:r>
              <a:rPr lang="en-US" dirty="0"/>
              <a:t>Sponsorship is welcomed to support the travel costs of our USATF nationally competing team members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2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USATF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0711E-6EBE-4FB1-AD16-E324115D4367}"/>
              </a:ext>
            </a:extLst>
          </p:cNvPr>
          <p:cNvSpPr txBox="1">
            <a:spLocks/>
          </p:cNvSpPr>
          <p:nvPr/>
        </p:nvSpPr>
        <p:spPr>
          <a:xfrm>
            <a:off x="609598" y="1930400"/>
            <a:ext cx="6948883" cy="47472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a number of athletes of note on our club roster who are competitive on the national &amp; regional stage. Some of our recent accolades include:</a:t>
            </a:r>
          </a:p>
          <a:p>
            <a:pPr lvl="1"/>
            <a:r>
              <a:rPr lang="en-US" b="1" dirty="0"/>
              <a:t>Women’s 50+ Team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Master’s mile championship, Michigan; 3</a:t>
            </a:r>
            <a:r>
              <a:rPr lang="en-US" baseline="30000" dirty="0"/>
              <a:t>rd</a:t>
            </a:r>
            <a:r>
              <a:rPr lang="en-US" dirty="0"/>
              <a:t> place USATF 5k Cross Country Championship, Boston </a:t>
            </a:r>
          </a:p>
          <a:p>
            <a:pPr lvl="1"/>
            <a:r>
              <a:rPr lang="en-US" b="1" dirty="0"/>
              <a:t>Men’s 50+ Team</a:t>
            </a:r>
            <a:r>
              <a:rPr lang="en-US" dirty="0"/>
              <a:t>: 3</a:t>
            </a:r>
            <a:r>
              <a:rPr lang="en-US" baseline="30000" dirty="0"/>
              <a:t>rd</a:t>
            </a:r>
            <a:r>
              <a:rPr lang="en-US" dirty="0"/>
              <a:t> Place USATF Masters Half Marathon Championship, Syracuse</a:t>
            </a:r>
          </a:p>
          <a:p>
            <a:pPr lvl="1"/>
            <a:r>
              <a:rPr lang="en-US" b="1" dirty="0"/>
              <a:t>Men’s 40+ Team</a:t>
            </a:r>
            <a:r>
              <a:rPr lang="en-US" dirty="0"/>
              <a:t>: 3</a:t>
            </a:r>
            <a:r>
              <a:rPr lang="en-US" baseline="30000" dirty="0"/>
              <a:t>rd</a:t>
            </a:r>
            <a:r>
              <a:rPr lang="en-US" dirty="0"/>
              <a:t> Place USATF Masters Half Marathon Championship, Syracuse; 1</a:t>
            </a:r>
            <a:r>
              <a:rPr lang="en-US" baseline="30000" dirty="0"/>
              <a:t>st</a:t>
            </a:r>
            <a:r>
              <a:rPr lang="en-US" dirty="0"/>
              <a:t> Place USATF Niagara 8k Championship; 1</a:t>
            </a:r>
            <a:r>
              <a:rPr lang="en-US" baseline="30000" dirty="0"/>
              <a:t>st</a:t>
            </a:r>
            <a:r>
              <a:rPr lang="en-US" dirty="0"/>
              <a:t> Place USATF Niagara 5k Championship</a:t>
            </a:r>
          </a:p>
          <a:p>
            <a:pPr lvl="1"/>
            <a:r>
              <a:rPr lang="en-US" b="1" dirty="0"/>
              <a:t>John McMahon</a:t>
            </a:r>
            <a:r>
              <a:rPr lang="en-US" dirty="0"/>
              <a:t>: 2</a:t>
            </a:r>
            <a:r>
              <a:rPr lang="en-US" baseline="30000" dirty="0"/>
              <a:t>nd</a:t>
            </a:r>
            <a:r>
              <a:rPr lang="en-US" dirty="0"/>
              <a:t> Place USATF Half Marathon Championship, Syracuse; 3</a:t>
            </a:r>
            <a:r>
              <a:rPr lang="en-US" baseline="30000" dirty="0"/>
              <a:t>rd</a:t>
            </a:r>
            <a:r>
              <a:rPr lang="en-US" dirty="0"/>
              <a:t> Place USATF 5k Championship, Atlanta</a:t>
            </a:r>
          </a:p>
          <a:p>
            <a:pPr lvl="1"/>
            <a:r>
              <a:rPr lang="en-US" b="1" dirty="0"/>
              <a:t>Amy </a:t>
            </a:r>
            <a:r>
              <a:rPr lang="en-US" b="1" dirty="0" err="1"/>
              <a:t>Fakterowitz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5k XC, Tallahassee; 1</a:t>
            </a:r>
            <a:r>
              <a:rPr lang="en-US" baseline="30000" dirty="0"/>
              <a:t>st</a:t>
            </a:r>
            <a:r>
              <a:rPr lang="en-US" dirty="0"/>
              <a:t> Place USATF 8k, Virginia Beach; 2019 USATF AG50-54 Grand Prix Champion</a:t>
            </a:r>
          </a:p>
          <a:p>
            <a:pPr lvl="1"/>
            <a:r>
              <a:rPr lang="en-US" b="1" dirty="0"/>
              <a:t>Todd </a:t>
            </a:r>
            <a:r>
              <a:rPr lang="en-US" b="1" dirty="0" err="1"/>
              <a:t>Witzleben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Niagara 5k XC; 4</a:t>
            </a:r>
            <a:r>
              <a:rPr lang="en-US" baseline="30000" dirty="0"/>
              <a:t>th</a:t>
            </a:r>
            <a:r>
              <a:rPr lang="en-US" dirty="0"/>
              <a:t> Place USATF 5k XC Championship, Boston</a:t>
            </a:r>
          </a:p>
          <a:p>
            <a:pPr lvl="1"/>
            <a:r>
              <a:rPr lang="en-US" b="1" dirty="0"/>
              <a:t>Edna </a:t>
            </a:r>
            <a:r>
              <a:rPr lang="en-US" b="1" dirty="0" err="1"/>
              <a:t>Hyer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5k Championship AG85-89</a:t>
            </a:r>
          </a:p>
          <a:p>
            <a:pPr lvl="1"/>
            <a:r>
              <a:rPr lang="en-US" b="1" dirty="0"/>
              <a:t>Liam Hilbert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Niagara 5 mile championship</a:t>
            </a:r>
          </a:p>
          <a:p>
            <a:pPr lvl="1"/>
            <a:r>
              <a:rPr lang="en-US" b="1" dirty="0"/>
              <a:t>Ben </a:t>
            </a:r>
            <a:r>
              <a:rPr lang="en-US" b="1" dirty="0" err="1"/>
              <a:t>Cardomone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Niagara 8k XC</a:t>
            </a:r>
          </a:p>
          <a:p>
            <a:pPr lvl="1"/>
            <a:r>
              <a:rPr lang="en-US" b="1" dirty="0"/>
              <a:t>Jenny Keenan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Place USATF Niagara 8k XC</a:t>
            </a:r>
          </a:p>
          <a:p>
            <a:pPr lvl="1"/>
            <a:r>
              <a:rPr lang="en-US" b="1" dirty="0"/>
              <a:t>Kelsey Ryan</a:t>
            </a:r>
            <a:r>
              <a:rPr lang="en-US" dirty="0"/>
              <a:t>: 2</a:t>
            </a:r>
            <a:r>
              <a:rPr lang="en-US" baseline="30000" dirty="0"/>
              <a:t>nd</a:t>
            </a:r>
            <a:r>
              <a:rPr lang="en-US" dirty="0"/>
              <a:t> Place USATF Niagara 8k XC</a:t>
            </a:r>
          </a:p>
        </p:txBody>
      </p:sp>
    </p:spTree>
    <p:extLst>
      <p:ext uri="{BB962C8B-B14F-4D97-AF65-F5344CB8AC3E}">
        <p14:creationId xmlns:p14="http://schemas.microsoft.com/office/powerpoint/2010/main" val="10897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Ambassador partnerships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572502-D3A2-4799-B91F-1DF2D5433383}"/>
              </a:ext>
            </a:extLst>
          </p:cNvPr>
          <p:cNvSpPr txBox="1">
            <a:spLocks/>
          </p:cNvSpPr>
          <p:nvPr/>
        </p:nvSpPr>
        <p:spPr>
          <a:xfrm>
            <a:off x="609598" y="2160590"/>
            <a:ext cx="6848215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club roster includes many athletes with online “influencer” social media accounts who may be interested in becoming product ambassadors</a:t>
            </a:r>
          </a:p>
          <a:p>
            <a:r>
              <a:rPr lang="en-US" dirty="0"/>
              <a:t>Checkers welcomes any proposals from potential sponsors and will work with them to craft communications to members</a:t>
            </a:r>
          </a:p>
        </p:txBody>
      </p:sp>
    </p:spTree>
    <p:extLst>
      <p:ext uri="{BB962C8B-B14F-4D97-AF65-F5344CB8AC3E}">
        <p14:creationId xmlns:p14="http://schemas.microsoft.com/office/powerpoint/2010/main" val="44304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Appendix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B113CB-1354-3E5B-0F62-4366E223E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30099"/>
              </p:ext>
            </p:extLst>
          </p:nvPr>
        </p:nvGraphicFramePr>
        <p:xfrm>
          <a:off x="341152" y="1455723"/>
          <a:ext cx="695726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529">
                  <a:extLst>
                    <a:ext uri="{9D8B030D-6E8A-4147-A177-3AD203B41FA5}">
                      <a16:colId xmlns:a16="http://schemas.microsoft.com/office/drawing/2014/main" val="1342959781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921036454"/>
                    </a:ext>
                  </a:extLst>
                </a:gridCol>
                <a:gridCol w="838899">
                  <a:extLst>
                    <a:ext uri="{9D8B030D-6E8A-4147-A177-3AD203B41FA5}">
                      <a16:colId xmlns:a16="http://schemas.microsoft.com/office/drawing/2014/main" val="1185665428"/>
                    </a:ext>
                  </a:extLst>
                </a:gridCol>
                <a:gridCol w="2298584">
                  <a:extLst>
                    <a:ext uri="{9D8B030D-6E8A-4147-A177-3AD203B41FA5}">
                      <a16:colId xmlns:a16="http://schemas.microsoft.com/office/drawing/2014/main" val="1175978222"/>
                    </a:ext>
                  </a:extLst>
                </a:gridCol>
                <a:gridCol w="645952">
                  <a:extLst>
                    <a:ext uri="{9D8B030D-6E8A-4147-A177-3AD203B41FA5}">
                      <a16:colId xmlns:a16="http://schemas.microsoft.com/office/drawing/2014/main" val="778404827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972439694"/>
                    </a:ext>
                  </a:extLst>
                </a:gridCol>
                <a:gridCol w="1006677">
                  <a:extLst>
                    <a:ext uri="{9D8B030D-6E8A-4147-A177-3AD203B41FA5}">
                      <a16:colId xmlns:a16="http://schemas.microsoft.com/office/drawing/2014/main" val="2527406491"/>
                    </a:ext>
                  </a:extLst>
                </a:gridCol>
              </a:tblGrid>
              <a:tr h="181024">
                <a:tc>
                  <a:txBody>
                    <a:bodyPr/>
                    <a:lstStyle/>
                    <a:p>
                      <a:r>
                        <a:rPr lang="en-US" sz="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Material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Board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Published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10302"/>
                  </a:ext>
                </a:extLst>
              </a:tr>
              <a:tr h="181024">
                <a:tc>
                  <a:txBody>
                    <a:bodyPr/>
                    <a:lstStyle/>
                    <a:p>
                      <a:r>
                        <a:rPr lang="en-US" sz="800" dirty="0"/>
                        <a:t>May 3,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Harvey Brice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Board approved version ready to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May 3,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58007"/>
                  </a:ext>
                </a:extLst>
              </a:tr>
              <a:tr h="181024">
                <a:tc>
                  <a:txBody>
                    <a:bodyPr/>
                    <a:lstStyle/>
                    <a:p>
                      <a:r>
                        <a:rPr lang="en-US" sz="800" dirty="0"/>
                        <a:t>May 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Harvey Brice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Checkers races, # USATF members, version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5/6/2022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21102"/>
                  </a:ext>
                </a:extLst>
              </a:tr>
              <a:tr h="181024">
                <a:tc>
                  <a:txBody>
                    <a:bodyPr/>
                    <a:lstStyle/>
                    <a:p>
                      <a:r>
                        <a:rPr lang="en-US" sz="800" dirty="0"/>
                        <a:t>May 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Harvey Brice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Kevin </a:t>
                      </a:r>
                      <a:r>
                        <a:rPr lang="en-US" sz="800" dirty="0" err="1"/>
                        <a:t>Durawa</a:t>
                      </a:r>
                      <a:r>
                        <a:rPr lang="en-US" sz="800" dirty="0"/>
                        <a:t> race date change from Dec 14 to Dec 4, change to image credit on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5/6/2022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88231"/>
                  </a:ext>
                </a:extLst>
              </a:tr>
              <a:tr h="181024">
                <a:tc>
                  <a:txBody>
                    <a:bodyPr/>
                    <a:lstStyle/>
                    <a:p>
                      <a:r>
                        <a:rPr lang="en-US" sz="8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Harvey Brice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 progress: Images 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01251"/>
                  </a:ext>
                </a:extLst>
              </a:tr>
              <a:tr h="18102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741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BC8D3E-9152-DCDD-166C-D8CCBD2EFA71}"/>
              </a:ext>
            </a:extLst>
          </p:cNvPr>
          <p:cNvSpPr txBox="1"/>
          <p:nvPr/>
        </p:nvSpPr>
        <p:spPr>
          <a:xfrm>
            <a:off x="341152" y="1098957"/>
            <a:ext cx="695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Document Version control:</a:t>
            </a:r>
          </a:p>
        </p:txBody>
      </p:sp>
    </p:spTree>
    <p:extLst>
      <p:ext uri="{BB962C8B-B14F-4D97-AF65-F5344CB8AC3E}">
        <p14:creationId xmlns:p14="http://schemas.microsoft.com/office/powerpoint/2010/main" val="355455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5AD9-2B8A-4EAB-94D3-0C7533F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for a stronger community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D1D2-A203-4E15-AC8B-64D327544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Checkers Mission Statement</a:t>
            </a:r>
          </a:p>
          <a:p>
            <a:r>
              <a:rPr lang="en-US" dirty="0"/>
              <a:t>Checkers Club Overview</a:t>
            </a:r>
          </a:p>
          <a:p>
            <a:r>
              <a:rPr lang="en-US" dirty="0"/>
              <a:t>Checkers Partnership Opportunities</a:t>
            </a:r>
          </a:p>
          <a:p>
            <a:pPr lvl="1"/>
            <a:r>
              <a:rPr lang="en-US" dirty="0"/>
              <a:t>Product advertising &amp; sales</a:t>
            </a:r>
          </a:p>
          <a:p>
            <a:pPr lvl="1"/>
            <a:r>
              <a:rPr lang="en-US" dirty="0"/>
              <a:t>Club Sponsorship</a:t>
            </a:r>
          </a:p>
          <a:p>
            <a:pPr lvl="1"/>
            <a:r>
              <a:rPr lang="en-US" dirty="0"/>
              <a:t>USATF funding</a:t>
            </a:r>
          </a:p>
          <a:p>
            <a:pPr lvl="1"/>
            <a:r>
              <a:rPr lang="en-US" dirty="0"/>
              <a:t>USATF Travel funding</a:t>
            </a:r>
          </a:p>
          <a:p>
            <a:pPr lvl="1"/>
            <a:r>
              <a:rPr lang="en-US" dirty="0"/>
              <a:t>Individual ambassador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9647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7C67-9D91-4820-8469-3A4B736D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621712" cy="3880773"/>
          </a:xfrm>
        </p:spPr>
        <p:txBody>
          <a:bodyPr>
            <a:normAutofit/>
          </a:bodyPr>
          <a:lstStyle/>
          <a:p>
            <a:r>
              <a:rPr lang="en-US" sz="1800" dirty="0"/>
              <a:t>To promote running​ as an essential part of a fit and healthy lifestyle</a:t>
            </a:r>
          </a:p>
          <a:p>
            <a:r>
              <a:rPr lang="en-US" sz="1800" dirty="0"/>
              <a:t>To provide running opportunities to individuals at all abilities and ages</a:t>
            </a:r>
            <a:endParaRPr lang="en-US" dirty="0"/>
          </a:p>
          <a:p>
            <a:r>
              <a:rPr lang="en-US" dirty="0"/>
              <a:t>T</a:t>
            </a:r>
            <a:r>
              <a:rPr lang="en-US" sz="1800" dirty="0"/>
              <a:t>o provide a positive environment for our runners to reach their maximum running potential and enjoyment of the sport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6BFD58-8995-4072-84BB-A905AC15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Checkers Mission Statement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2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7C67-9D91-4820-8469-3A4B736D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61161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Checkers welcomes the opportunity to partner with companies who can assist in furthering our mission statement</a:t>
            </a:r>
          </a:p>
          <a:p>
            <a:pPr marL="0" indent="0">
              <a:buNone/>
            </a:pPr>
            <a:r>
              <a:rPr lang="en-US" dirty="0"/>
              <a:t>Sponsoring Checkers enables us to</a:t>
            </a:r>
          </a:p>
          <a:p>
            <a:pPr lvl="1"/>
            <a:r>
              <a:rPr lang="en-US" dirty="0"/>
              <a:t>Increase our promotion of running as part of a fit and healthy lifestyle</a:t>
            </a:r>
          </a:p>
          <a:p>
            <a:pPr lvl="1"/>
            <a:r>
              <a:rPr lang="en-US" dirty="0"/>
              <a:t>Provide more running opportunities for our members and the community</a:t>
            </a:r>
          </a:p>
          <a:p>
            <a:pPr lvl="1"/>
            <a:r>
              <a:rPr lang="en-US" dirty="0"/>
              <a:t>Enriches the running culture with availability of premium products and services for our membership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6BFD58-8995-4072-84BB-A905AC15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Checkers Mission Statement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7C67-9D91-4820-8469-3A4B736D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28132"/>
            <a:ext cx="6772713" cy="45202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Checkers is a well-established running institution in Western New York. The club began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1975 as </a:t>
            </a:r>
            <a:r>
              <a:rPr lang="en-US" dirty="0"/>
              <a:t>a way for a group of local runners to compete in a club registered race</a:t>
            </a:r>
            <a:endParaRPr lang="en-US" sz="1800" dirty="0"/>
          </a:p>
          <a:p>
            <a:r>
              <a:rPr lang="en-US" sz="1800" dirty="0"/>
              <a:t>Today we have nearly 400 members across a broad demographic of local runners</a:t>
            </a:r>
            <a:endParaRPr lang="en-US" dirty="0"/>
          </a:p>
          <a:p>
            <a:r>
              <a:rPr lang="en-US" dirty="0"/>
              <a:t>Our average runner age is 47.5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800" dirty="0"/>
              <a:t>Our future is bright with more than </a:t>
            </a:r>
            <a:r>
              <a:rPr lang="en-US" dirty="0">
                <a:solidFill>
                  <a:schemeClr val="tx1"/>
                </a:solidFill>
              </a:rPr>
              <a:t>50</a:t>
            </a:r>
            <a:r>
              <a:rPr lang="en-US" dirty="0"/>
              <a:t> members age 18 and younger</a:t>
            </a:r>
          </a:p>
          <a:p>
            <a:r>
              <a:rPr lang="en-US" sz="1800" dirty="0"/>
              <a:t>We are a registered USATF club and compete in regional and national USATF races</a:t>
            </a:r>
          </a:p>
          <a:p>
            <a:r>
              <a:rPr lang="en-US" sz="1800" dirty="0"/>
              <a:t>Club benefits include: comprehensive website and race data tracking, Tuesday night track training with University at Buffalo Coach Vicki Mitchell, club photographers, USATF membership, and club fun runs</a:t>
            </a:r>
          </a:p>
          <a:p>
            <a:r>
              <a:rPr lang="en-US" sz="1800" dirty="0"/>
              <a:t>A number of members successfully compete in regional and national USATF events</a:t>
            </a:r>
          </a:p>
          <a:p>
            <a:r>
              <a:rPr lang="en-US" dirty="0"/>
              <a:t>Members include race directors, fitness professionals, and coaches from </a:t>
            </a:r>
            <a:r>
              <a:rPr lang="en-US" dirty="0">
                <a:solidFill>
                  <a:schemeClr val="tx1"/>
                </a:solidFill>
              </a:rPr>
              <a:t>Daemen University, Buffalo State, and the University at Buffalo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6BFD58-8995-4072-84BB-A905AC15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Checkers Overview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0118AC-5540-4E2F-85C3-D3CDE1FB196E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7997506" cy="1320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Product &amp; services advertising and sales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81937D-69E8-4C28-AA23-E2603367247C}"/>
              </a:ext>
            </a:extLst>
          </p:cNvPr>
          <p:cNvSpPr txBox="1">
            <a:spLocks/>
          </p:cNvSpPr>
          <p:nvPr/>
        </p:nvSpPr>
        <p:spPr>
          <a:xfrm>
            <a:off x="718471" y="1930400"/>
            <a:ext cx="6515821" cy="44386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offer our members discounted products and services through our members-only club website pages, for example sharing links or members-only discount codes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products and services that our members obtain discounts for include: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Race registrations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Footwear and attire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 on the website can be made available for “informational” product descriptions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cross-country, USATF and travel USATF teams wear attire that has product logo placement availability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Banners, tents, and other equipment we use at events is available for product advertising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annually direct a number of races and functions at which companies may attend to sell their products and services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Checkers Downhill Mile, Delaware Pk Aug 11, 2022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Kevin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Durawa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Checkers Holiday 3k, Delaware Pk Dec 4, 2022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host “fireside chat” Zoom calls and in-person events where companies can share information with members</a:t>
            </a:r>
          </a:p>
        </p:txBody>
      </p:sp>
    </p:spTree>
    <p:extLst>
      <p:ext uri="{BB962C8B-B14F-4D97-AF65-F5344CB8AC3E}">
        <p14:creationId xmlns:p14="http://schemas.microsoft.com/office/powerpoint/2010/main" val="28764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Club Sponsorship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5CB3BC-FB71-4421-A083-3652CFD56201}"/>
              </a:ext>
            </a:extLst>
          </p:cNvPr>
          <p:cNvSpPr txBox="1">
            <a:spLocks/>
          </p:cNvSpPr>
          <p:nvPr/>
        </p:nvSpPr>
        <p:spPr>
          <a:xfrm>
            <a:off x="609599" y="2013358"/>
            <a:ext cx="6806270" cy="42350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operate as a non-profit with primary funding coming from annual registration fees, which we keep as affordable as possible</a:t>
            </a:r>
          </a:p>
          <a:p>
            <a:r>
              <a:rPr lang="en-US" dirty="0"/>
              <a:t>Club revenue is used for:</a:t>
            </a:r>
          </a:p>
          <a:p>
            <a:pPr lvl="1"/>
            <a:r>
              <a:rPr lang="en-US" dirty="0"/>
              <a:t>Coach compensation</a:t>
            </a:r>
          </a:p>
          <a:p>
            <a:pPr lvl="1"/>
            <a:r>
              <a:rPr lang="en-US" dirty="0"/>
              <a:t>Annual track fees</a:t>
            </a:r>
          </a:p>
          <a:p>
            <a:pPr lvl="1"/>
            <a:r>
              <a:rPr lang="en-US" dirty="0"/>
              <a:t>Hosting of events and races</a:t>
            </a:r>
          </a:p>
          <a:p>
            <a:pPr lvl="1"/>
            <a:r>
              <a:rPr lang="en-US" dirty="0"/>
              <a:t>Donations to special interest groups, e.g. our USATF team</a:t>
            </a:r>
          </a:p>
          <a:p>
            <a:pPr lvl="1"/>
            <a:r>
              <a:rPr lang="en-US" dirty="0"/>
              <a:t>Charitable donations to WNY non-profit organizations e.g. Kevin’s Guest House (annual donation)</a:t>
            </a:r>
          </a:p>
        </p:txBody>
      </p:sp>
    </p:spTree>
    <p:extLst>
      <p:ext uri="{BB962C8B-B14F-4D97-AF65-F5344CB8AC3E}">
        <p14:creationId xmlns:p14="http://schemas.microsoft.com/office/powerpoint/2010/main" val="167789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USATF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6B876B-E655-43F4-9830-05B72A13260E}"/>
              </a:ext>
            </a:extLst>
          </p:cNvPr>
          <p:cNvSpPr txBox="1">
            <a:spLocks/>
          </p:cNvSpPr>
          <p:nvPr/>
        </p:nvSpPr>
        <p:spPr>
          <a:xfrm>
            <a:off x="609598" y="2160590"/>
            <a:ext cx="7611613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Checkers currently has </a:t>
            </a:r>
            <a:r>
              <a:rPr lang="en-US" sz="1600" dirty="0">
                <a:solidFill>
                  <a:schemeClr val="tx1"/>
                </a:solidFill>
              </a:rPr>
              <a:t>~</a:t>
            </a:r>
            <a:r>
              <a:rPr lang="en-US" dirty="0">
                <a:solidFill>
                  <a:schemeClr val="tx1"/>
                </a:solidFill>
              </a:rPr>
              <a:t>40 </a:t>
            </a:r>
            <a:r>
              <a:rPr lang="en-US" dirty="0"/>
              <a:t>USATF members; our goal is to increase that number by 10% YoY</a:t>
            </a:r>
          </a:p>
          <a:p>
            <a:r>
              <a:rPr lang="en-US" dirty="0"/>
              <a:t>USATF membership fee is extra; the club subsidizes this cost</a:t>
            </a:r>
          </a:p>
          <a:p>
            <a:r>
              <a:rPr lang="en-US" dirty="0"/>
              <a:t>We have a USATF team captain and administrator who help make registration as painless as possible, and coordinate the team, currently doing so on a voluntary basis</a:t>
            </a:r>
          </a:p>
        </p:txBody>
      </p:sp>
    </p:spTree>
    <p:extLst>
      <p:ext uri="{BB962C8B-B14F-4D97-AF65-F5344CB8AC3E}">
        <p14:creationId xmlns:p14="http://schemas.microsoft.com/office/powerpoint/2010/main" val="218676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5E9AB9-3E21-40C9-9601-3C7B9517A4E8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Checkers AC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Partnership Opportunities – USATF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6B876B-E655-43F4-9830-05B72A13260E}"/>
              </a:ext>
            </a:extLst>
          </p:cNvPr>
          <p:cNvSpPr txBox="1">
            <a:spLocks/>
          </p:cNvSpPr>
          <p:nvPr/>
        </p:nvSpPr>
        <p:spPr>
          <a:xfrm>
            <a:off x="609599" y="2160590"/>
            <a:ext cx="6783240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compete annually in the Pete </a:t>
            </a:r>
            <a:r>
              <a:rPr lang="en-US" dirty="0" err="1"/>
              <a:t>Glavin</a:t>
            </a:r>
            <a:r>
              <a:rPr lang="en-US" dirty="0"/>
              <a:t> Cross-country series, the last race of which is a USATF championship race</a:t>
            </a:r>
          </a:p>
          <a:p>
            <a:r>
              <a:rPr lang="en-US" dirty="0"/>
              <a:t>Checkers has won the event back-to-back (2020-21) outperforming regional USATF Elite Development Clubs (EDC)</a:t>
            </a:r>
          </a:p>
        </p:txBody>
      </p:sp>
    </p:spTree>
    <p:extLst>
      <p:ext uri="{BB962C8B-B14F-4D97-AF65-F5344CB8AC3E}">
        <p14:creationId xmlns:p14="http://schemas.microsoft.com/office/powerpoint/2010/main" val="3559326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28350</TotalTime>
  <Words>1204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nimbus-sans</vt:lpstr>
      <vt:lpstr>Trebuchet MS</vt:lpstr>
      <vt:lpstr>Wingdings 3</vt:lpstr>
      <vt:lpstr>Facet</vt:lpstr>
      <vt:lpstr>Checkers AC</vt:lpstr>
      <vt:lpstr>Checkers AC Partnership for a stronger community</vt:lpstr>
      <vt:lpstr>Checkers AC Checkers Mission Statement</vt:lpstr>
      <vt:lpstr>Checkers AC Checkers Mission Statement</vt:lpstr>
      <vt:lpstr>Checkers AC Checkers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brice</dc:creator>
  <cp:lastModifiedBy>harvey brice</cp:lastModifiedBy>
  <cp:revision>18</cp:revision>
  <dcterms:created xsi:type="dcterms:W3CDTF">2021-12-18T01:49:02Z</dcterms:created>
  <dcterms:modified xsi:type="dcterms:W3CDTF">2022-05-06T14:02:03Z</dcterms:modified>
</cp:coreProperties>
</file>